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1"/>
  </p:notes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80" d="100"/>
          <a:sy n="80" d="100"/>
        </p:scale>
        <p:origin x="71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jpe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7/30/2023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7/30/2023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7/30/2023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7/30/2023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7/30/2023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7/30/2023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7/30/2023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7/30/2023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3.jpe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3.jpeg"/><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1.png"/><Relationship Id="rId5" Type="http://schemas.microsoft.com/office/2017/06/relationships/model3d" Target="../media/model3d1.glb"/><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3611" y="-30423"/>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a:t>HEART FAILURE ANALYSIS</a:t>
            </a:r>
            <a:endParaRPr lang="en-US" dirty="0"/>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Autofit/>
          </a:bodyPr>
          <a:lstStyle/>
          <a:p>
            <a:pPr algn="ctr"/>
            <a:r>
              <a:rPr lang="en-US" sz="1600"/>
              <a:t>PROJECT MENTOR:				GROUP MEMBER:</a:t>
            </a:r>
          </a:p>
          <a:p>
            <a:r>
              <a:rPr lang="en-US" sz="1600" b="1"/>
              <a:t>PROF. ARNAB CHAKRABORTY			SAI SRIJA ACHUKOLU</a:t>
            </a:r>
          </a:p>
          <a:p>
            <a:br>
              <a:rPr lang="en-US" sz="1600"/>
            </a:br>
            <a:r>
              <a:rPr lang="en-US" sz="1600"/>
              <a:t>				</a:t>
            </a:r>
            <a:endParaRPr lang="en-US" sz="1600" dirty="0"/>
          </a:p>
        </p:txBody>
      </p:sp>
    </p:spTree>
    <p:extLst>
      <p:ext uri="{BB962C8B-B14F-4D97-AF65-F5344CB8AC3E}">
        <p14:creationId xmlns:p14="http://schemas.microsoft.com/office/powerpoint/2010/main" val="1337192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grpId="0" nodeType="clickEffect">
                                  <p:stCondLst>
                                    <p:cond delay="0"/>
                                  </p:stCondLst>
                                  <p:iterate type="lt">
                                    <p:tmAbs val="25"/>
                                  </p:iterate>
                                  <p:childTnLst>
                                    <p:set>
                                      <p:cBhvr override="childStyle">
                                        <p:cTn id="6" dur="indefinite"/>
                                        <p:tgtEl>
                                          <p:spTgt spid="3">
                                            <p:txEl>
                                              <p:pRg st="0" end="0"/>
                                            </p:txEl>
                                          </p:spTgt>
                                        </p:tgtEl>
                                        <p:attrNameLst>
                                          <p:attrName>style.fontWeight</p:attrName>
                                        </p:attrNameLst>
                                      </p:cBhvr>
                                      <p:to>
                                        <p:strVal val="bold"/>
                                      </p:to>
                                    </p:set>
                                  </p:childTnLst>
                                </p:cTn>
                              </p:par>
                            </p:childTnLst>
                          </p:cTn>
                        </p:par>
                      </p:childTnLst>
                    </p:cTn>
                  </p:par>
                  <p:par>
                    <p:cTn id="7" fill="hold">
                      <p:stCondLst>
                        <p:cond delay="indefinite"/>
                      </p:stCondLst>
                      <p:childTnLst>
                        <p:par>
                          <p:cTn id="8" fill="hold">
                            <p:stCondLst>
                              <p:cond delay="0"/>
                            </p:stCondLst>
                            <p:childTnLst>
                              <p:par>
                                <p:cTn id="9" presetID="15" presetClass="emph" presetSubtype="0" grpId="0" nodeType="clickEffect">
                                  <p:stCondLst>
                                    <p:cond delay="0"/>
                                  </p:stCondLst>
                                  <p:iterate type="lt">
                                    <p:tmAbs val="25"/>
                                  </p:iterate>
                                  <p:childTnLst>
                                    <p:set>
                                      <p:cBhvr override="childStyle">
                                        <p:cTn id="10" dur="indefinite"/>
                                        <p:tgtEl>
                                          <p:spTgt spid="3">
                                            <p:txEl>
                                              <p:pRg st="1" end="1"/>
                                            </p:txEl>
                                          </p:spTgt>
                                        </p:tgtEl>
                                        <p:attrNameLst>
                                          <p:attrName>style.fontWeight</p:attrName>
                                        </p:attrNameLst>
                                      </p:cBhvr>
                                      <p:to>
                                        <p:strVal val="bold"/>
                                      </p:to>
                                    </p:set>
                                  </p:childTnLst>
                                </p:cTn>
                              </p:par>
                            </p:childTnLst>
                          </p:cTn>
                        </p:par>
                      </p:childTnLst>
                    </p:cTn>
                  </p:par>
                  <p:par>
                    <p:cTn id="11" fill="hold">
                      <p:stCondLst>
                        <p:cond delay="indefinite"/>
                      </p:stCondLst>
                      <p:childTnLst>
                        <p:par>
                          <p:cTn id="12" fill="hold">
                            <p:stCondLst>
                              <p:cond delay="0"/>
                            </p:stCondLst>
                            <p:childTnLst>
                              <p:par>
                                <p:cTn id="13" presetID="15" presetClass="emph" presetSubtype="0" grpId="0" nodeType="clickEffect">
                                  <p:stCondLst>
                                    <p:cond delay="0"/>
                                  </p:stCondLst>
                                  <p:iterate type="lt">
                                    <p:tmAbs val="25"/>
                                  </p:iterate>
                                  <p:childTnLst>
                                    <p:set>
                                      <p:cBhvr override="childStyle">
                                        <p:cTn id="14" dur="indefinite"/>
                                        <p:tgtEl>
                                          <p:spTgt spid="3">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936614"/>
            <a:ext cx="10218491" cy="5902336"/>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u="sng"/>
              <a:t>logistic regression:</a:t>
            </a:r>
            <a:br>
              <a:rPr lang="en-US" sz="2800" b="1" u="sng"/>
            </a:br>
            <a:r>
              <a:rPr lang="en-US" sz="3100">
                <a:latin typeface="Agency FB" panose="020B0503020202020204" pitchFamily="34" charset="0"/>
              </a:rPr>
              <a:t>The equation of a simple linear regression model with one independent variable can be represented as:</a:t>
            </a:r>
            <a:br>
              <a:rPr lang="en-US" sz="3100">
                <a:latin typeface="Agency FB" panose="020B0503020202020204" pitchFamily="34" charset="0"/>
              </a:rPr>
            </a:br>
            <a:r>
              <a:rPr lang="en-US" sz="3100">
                <a:latin typeface="Agency FB" panose="020B0503020202020204" pitchFamily="34" charset="0"/>
              </a:rPr>
              <a:t> </a:t>
            </a:r>
            <a:br>
              <a:rPr lang="en-US" sz="3100">
                <a:latin typeface="Agency FB" panose="020B0503020202020204" pitchFamily="34" charset="0"/>
              </a:rPr>
            </a:br>
            <a:r>
              <a:rPr lang="en-US" sz="3100">
                <a:latin typeface="Agency FB" panose="020B0503020202020204" pitchFamily="34" charset="0"/>
              </a:rPr>
              <a:t>Y = β0 + β1*X</a:t>
            </a:r>
            <a:br>
              <a:rPr lang="en-US" sz="3100">
                <a:latin typeface="Agency FB" panose="020B0503020202020204" pitchFamily="34" charset="0"/>
              </a:rPr>
            </a:br>
            <a:r>
              <a:rPr lang="en-US" sz="3100">
                <a:latin typeface="Agency FB" panose="020B0503020202020204" pitchFamily="34" charset="0"/>
              </a:rPr>
              <a:t> </a:t>
            </a:r>
            <a:br>
              <a:rPr lang="en-US" sz="3100">
                <a:latin typeface="Agency FB" panose="020B0503020202020204" pitchFamily="34" charset="0"/>
              </a:rPr>
            </a:br>
            <a:r>
              <a:rPr lang="en-US" sz="3100">
                <a:latin typeface="Agency FB" panose="020B0503020202020204" pitchFamily="34" charset="0"/>
              </a:rPr>
              <a:t>where:</a:t>
            </a:r>
            <a:br>
              <a:rPr lang="en-US" sz="3100">
                <a:latin typeface="Agency FB" panose="020B0503020202020204" pitchFamily="34" charset="0"/>
              </a:rPr>
            </a:br>
            <a:r>
              <a:rPr lang="en-US" sz="3100">
                <a:latin typeface="Agency FB" panose="020B0503020202020204" pitchFamily="34" charset="0"/>
              </a:rPr>
              <a:t>- Y represents the dependent variable</a:t>
            </a:r>
            <a:br>
              <a:rPr lang="en-US" sz="3100">
                <a:latin typeface="Agency FB" panose="020B0503020202020204" pitchFamily="34" charset="0"/>
              </a:rPr>
            </a:br>
            <a:r>
              <a:rPr lang="en-US" sz="3100">
                <a:latin typeface="Agency FB" panose="020B0503020202020204" pitchFamily="34" charset="0"/>
              </a:rPr>
              <a:t>- X represents the independent variable</a:t>
            </a:r>
            <a:br>
              <a:rPr lang="en-US" sz="3100">
                <a:latin typeface="Agency FB" panose="020B0503020202020204" pitchFamily="34" charset="0"/>
              </a:rPr>
            </a:br>
            <a:r>
              <a:rPr lang="en-US" sz="3100">
                <a:latin typeface="Agency FB" panose="020B0503020202020204" pitchFamily="34" charset="0"/>
              </a:rPr>
              <a:t>- β0 is the y-intercept (the value of Y when X is 0)</a:t>
            </a:r>
            <a:br>
              <a:rPr lang="en-US" sz="3100">
                <a:latin typeface="Agency FB" panose="020B0503020202020204" pitchFamily="34" charset="0"/>
              </a:rPr>
            </a:br>
            <a:r>
              <a:rPr lang="en-US" sz="3100">
                <a:latin typeface="Agency FB" panose="020B0503020202020204" pitchFamily="34" charset="0"/>
              </a:rPr>
              <a:t>- β1 is the slope (the change in Y per unit change in X)</a:t>
            </a:r>
            <a:br>
              <a:rPr lang="en-US"/>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4242759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936614"/>
            <a:ext cx="10218491" cy="5902336"/>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u="sng"/>
              <a:t>decision tree</a:t>
            </a:r>
            <a:br>
              <a:rPr lang="en-US" sz="2800" b="1" u="sng"/>
            </a:br>
            <a:r>
              <a:rPr lang="en-US" sz="3100">
                <a:latin typeface="Agency FB" panose="020B0503020202020204" pitchFamily="34" charset="0"/>
              </a:rPr>
              <a:t>A decision tree is a supervised machine learning algorithm that is commonly used for both classification and regression tasks. It is a flowchart-like structure where each internal node represents a test on a feature, each branch represents the outcome of the test, and each leaf node represents a class label or a value.</a:t>
            </a:r>
            <a:br>
              <a:rPr lang="en-US" sz="3100">
                <a:latin typeface="Agency FB" panose="020B0503020202020204" pitchFamily="34" charset="0"/>
              </a:rPr>
            </a:br>
            <a:br>
              <a:rPr lang="en-US" sz="3100">
                <a:latin typeface="Agency FB" panose="020B0503020202020204" pitchFamily="34" charset="0"/>
              </a:rPr>
            </a:br>
            <a:r>
              <a:rPr lang="en-US" sz="3100" b="1">
                <a:latin typeface="Agency FB" panose="020B0503020202020204" pitchFamily="34" charset="0"/>
              </a:rPr>
              <a:t>1. Decision Nodes</a:t>
            </a:r>
            <a:r>
              <a:rPr lang="en-US" sz="3100">
                <a:latin typeface="Agency FB" panose="020B0503020202020204" pitchFamily="34" charset="0"/>
              </a:rPr>
              <a:t>: Internal nodes in a decision tree represent decisions or tests based on the feature values. The test at each node splits the data into two or more branches, leading to different paths in the tree based on the outcomes of the test.</a:t>
            </a:r>
            <a:br>
              <a:rPr lang="en-US" sz="3100">
                <a:latin typeface="Agency FB" panose="020B0503020202020204" pitchFamily="34" charset="0"/>
              </a:rPr>
            </a:br>
            <a:r>
              <a:rPr lang="en-US" sz="3100">
                <a:latin typeface="Agency FB" panose="020B0503020202020204" pitchFamily="34" charset="0"/>
              </a:rPr>
              <a:t> </a:t>
            </a:r>
            <a:br>
              <a:rPr lang="en-US" sz="3100">
                <a:latin typeface="Agency FB" panose="020B0503020202020204" pitchFamily="34" charset="0"/>
              </a:rPr>
            </a:br>
            <a:r>
              <a:rPr lang="en-US" sz="3100" b="1">
                <a:latin typeface="Agency FB" panose="020B0503020202020204" pitchFamily="34" charset="0"/>
              </a:rPr>
              <a:t>2. Leaf Nodes</a:t>
            </a:r>
            <a:r>
              <a:rPr lang="en-US" sz="3100">
                <a:latin typeface="Agency FB" panose="020B0503020202020204" pitchFamily="34" charset="0"/>
              </a:rPr>
              <a:t>: Leaf nodes in a decision tree represent the final predicted class label or the predicted value for a given input. They are the endpoints of the decision process.</a:t>
            </a:r>
            <a:br>
              <a:rPr lang="en-US"/>
            </a:br>
            <a:br>
              <a:rPr lang="en-US"/>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2601997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1120775"/>
            <a:ext cx="10218491" cy="1617652"/>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u="sng"/>
              <a:t>ACCURACY COMPARISION</a:t>
            </a:r>
            <a:br>
              <a:rPr lang="en-US" sz="2800" b="1" u="sng"/>
            </a:br>
            <a:r>
              <a:rPr lang="en-US" sz="2200">
                <a:latin typeface="Agency FB" panose="020B0503020202020204" pitchFamily="34" charset="0"/>
              </a:rPr>
              <a:t>Comparing different model accuracies and visualizing them in a bar graph can provide valuable insights and help in decision-making.</a:t>
            </a:r>
            <a:r>
              <a:rPr lang="en-US"/>
              <a:t> </a:t>
            </a:r>
            <a:r>
              <a:rPr lang="en-US" sz="2200">
                <a:latin typeface="Agency FB" panose="020B0503020202020204" pitchFamily="34" charset="0"/>
              </a:rPr>
              <a:t>The bar plot when three data model accuracies are compared is as follows:</a:t>
            </a:r>
            <a:br>
              <a:rPr lang="en-US" sz="2200">
                <a:latin typeface="Agency FB" panose="020B0503020202020204" pitchFamily="34" charset="0"/>
              </a:rPr>
            </a:br>
            <a:br>
              <a:rPr lang="en-US" sz="2200">
                <a:latin typeface="Agency FB" panose="020B0503020202020204" pitchFamily="34" charset="0"/>
              </a:rPr>
            </a:br>
            <a:br>
              <a:rPr lang="en-US" sz="2200">
                <a:latin typeface="Agency FB" panose="020B0503020202020204" pitchFamily="34" charset="0"/>
              </a:rPr>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pic>
        <p:nvPicPr>
          <p:cNvPr id="62" name="Picture 61">
            <a:extLst>
              <a:ext uri="{FF2B5EF4-FFF2-40B4-BE49-F238E27FC236}">
                <a16:creationId xmlns:a16="http://schemas.microsoft.com/office/drawing/2014/main" id="{55C7ECEA-86E5-4D22-9A2E-2520F3886B1D}"/>
              </a:ext>
            </a:extLst>
          </p:cNvPr>
          <p:cNvPicPr/>
          <p:nvPr/>
        </p:nvPicPr>
        <p:blipFill>
          <a:blip r:embed="rId5">
            <a:extLst>
              <a:ext uri="{28A0092B-C50C-407E-A947-70E740481C1C}">
                <a14:useLocalDpi xmlns:a14="http://schemas.microsoft.com/office/drawing/2010/main" val="0"/>
              </a:ext>
            </a:extLst>
          </a:blip>
          <a:stretch>
            <a:fillRect/>
          </a:stretch>
        </p:blipFill>
        <p:spPr>
          <a:xfrm>
            <a:off x="3543300" y="2366964"/>
            <a:ext cx="6276085" cy="4271962"/>
          </a:xfrm>
          <a:prstGeom prst="rect">
            <a:avLst/>
          </a:prstGeom>
        </p:spPr>
      </p:pic>
    </p:spTree>
    <p:extLst>
      <p:ext uri="{BB962C8B-B14F-4D97-AF65-F5344CB8AC3E}">
        <p14:creationId xmlns:p14="http://schemas.microsoft.com/office/powerpoint/2010/main" val="401445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1990726"/>
            <a:ext cx="10218491" cy="4619624"/>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4400" b="1" u="sng"/>
              <a:t>Benefits of this project:</a:t>
            </a:r>
            <a:r>
              <a:rPr lang="en-US"/>
              <a:t> </a:t>
            </a:r>
            <a:br>
              <a:rPr lang="en-US"/>
            </a:br>
            <a:r>
              <a:rPr lang="en-US"/>
              <a:t>1)</a:t>
            </a:r>
            <a:r>
              <a:rPr lang="en-US" sz="2200" b="1"/>
              <a:t>Early Detection: </a:t>
            </a:r>
            <a:r>
              <a:rPr lang="en-US" sz="2200"/>
              <a:t>Early detection of heart failure risk factors can enable timely interventions and treatments, potentially preventing or mitigating the severity of the condition.</a:t>
            </a:r>
            <a:br>
              <a:rPr lang="en-US" sz="2200"/>
            </a:br>
            <a:br>
              <a:rPr lang="en-US" sz="2200"/>
            </a:br>
            <a:r>
              <a:rPr lang="en-US" sz="2200"/>
              <a:t>2) </a:t>
            </a:r>
            <a:r>
              <a:rPr lang="en-US" sz="2200" b="1"/>
              <a:t>Improved Accuracy</a:t>
            </a:r>
            <a:r>
              <a:rPr lang="en-US" sz="2200"/>
              <a:t>: Machine learning models can analyze a wide range of patient data and identify complex patterns that may not be immediately apparent to human observers. By leveraging advanced algorithms, machine learning can provide more accurate predictions and risk assessments for heart failure. </a:t>
            </a:r>
            <a:br>
              <a:rPr lang="en-US" sz="2200"/>
            </a:br>
            <a:br>
              <a:rPr lang="en-US" sz="2200"/>
            </a:br>
            <a:r>
              <a:rPr lang="en-US" sz="2200"/>
              <a:t>3) </a:t>
            </a:r>
            <a:r>
              <a:rPr lang="en-US" sz="2200" b="1"/>
              <a:t>Personalized Medicine: Machine</a:t>
            </a:r>
            <a:r>
              <a:rPr lang="en-US" sz="2200"/>
              <a:t> learning algorithms can take into account individual patient characteristics, such as age, gender, medical history, and lifestyle factors, to create personalized models. These models can predict the likelihood of heart failure and provide tailored treatment recommendations. Personalized medicine can improve patient outcomes by considering specific factors that influence heart failure risk and response to different treatment strategies.</a:t>
            </a:r>
            <a:br>
              <a:rPr lang="en-US" sz="2200"/>
            </a:br>
            <a:r>
              <a:rPr lang="en-US"/>
              <a:t> </a:t>
            </a:r>
            <a:r>
              <a:rPr lang="en-US" sz="2200"/>
              <a:t>Overall, machine learning in heart failure analysis has the potential to improve patient outcomes, optimize resource allocation, and drive advancements in cardiac healthcare by providing accurate predictions, personalized interventions, and valuable research insights.</a:t>
            </a:r>
            <a:br>
              <a:rPr lang="en-US" sz="2200"/>
            </a:br>
            <a:br>
              <a:rPr lang="en-US" sz="2800" b="1" u="sng"/>
            </a:br>
            <a:br>
              <a:rPr lang="en-US" sz="2800" b="1" u="sng"/>
            </a:br>
            <a:br>
              <a:rPr lang="en-US" sz="2200">
                <a:latin typeface="Agency FB" panose="020B0503020202020204" pitchFamily="34" charset="0"/>
              </a:rPr>
            </a:br>
            <a:br>
              <a:rPr lang="en-US" sz="2200">
                <a:latin typeface="Agency FB" panose="020B0503020202020204" pitchFamily="34" charset="0"/>
              </a:rPr>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602225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1120774"/>
            <a:ext cx="10218491" cy="5756263"/>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a:t>		</a:t>
            </a:r>
            <a:r>
              <a:rPr lang="en-US" b="1" u="sng"/>
              <a:t>future scope of improvements</a:t>
            </a:r>
            <a:br>
              <a:rPr lang="en-US" sz="2800" b="1" u="sng"/>
            </a:br>
            <a:r>
              <a:rPr lang="en-US" sz="2200"/>
              <a:t>Heart failure analysis is an important area of research and has several potential future scope of improvements. Here are a few areas that can be explored for enhancing heart failure analysis:</a:t>
            </a:r>
            <a:br>
              <a:rPr lang="en-US" sz="2200"/>
            </a:br>
            <a:r>
              <a:rPr lang="en-US" sz="2200"/>
              <a:t> </a:t>
            </a:r>
            <a:br>
              <a:rPr lang="en-US" sz="2200"/>
            </a:br>
            <a:r>
              <a:rPr lang="en-US" sz="2200"/>
              <a:t>1. Advanced Machine Learning Techniques: Applying more advanced machine learning algorithms and techniques can improve the accuracy and predictive power of heart failure analysis. For example, deep learning models, such as convolutional neural networks (CNNs) or recurrent neural networks (RNNs), can be explored to extract more intricate patterns and temporal dependencies in heart failure data.</a:t>
            </a:r>
            <a:br>
              <a:rPr lang="en-US" sz="2200"/>
            </a:br>
            <a:br>
              <a:rPr lang="en-US" sz="2200"/>
            </a:br>
            <a:r>
              <a:rPr lang="en-US" sz="2200"/>
              <a:t>Real-Time Monitoring and Alert Systems: Developing real-time monitoring systems that leverage wearable devices and Internet of Things (IoT) technologies can enable continuous tracking of heart failure patients. These systems can provide timely alerts, detect early signs of deterioration, and facilitate proactive interventions to prevent adverse events.</a:t>
            </a:r>
            <a:br>
              <a:rPr lang="en-US" sz="2200"/>
            </a:br>
            <a:br>
              <a:rPr lang="en-US" sz="2200"/>
            </a:br>
            <a:br>
              <a:rPr lang="en-US" sz="2200">
                <a:latin typeface="Agency FB" panose="020B0503020202020204" pitchFamily="34" charset="0"/>
              </a:rPr>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1351568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6675" y="13498"/>
            <a:ext cx="12192000" cy="2040727"/>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8" y="1120774"/>
            <a:ext cx="8861178" cy="5756263"/>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a:t>		</a:t>
            </a:r>
            <a:r>
              <a:rPr lang="en-US" b="1" u="sng"/>
              <a:t>future scope of improvements</a:t>
            </a:r>
            <a:br>
              <a:rPr lang="en-US" sz="2800" b="1" u="sng"/>
            </a:br>
            <a:br>
              <a:rPr lang="en-US" sz="2200"/>
            </a:br>
            <a:r>
              <a:rPr lang="en-US" sz="2700"/>
              <a:t>Feature Engineering and Selection: Developing innovative feature engineering and feature selection techniques can help identify the most relevant and informative features for heart failure analysis. This can involve incorporating domain knowledge, exploring new biomarkers or imaging features, or utilizing feature selection algorithms to automatically identify the most predictive features.</a:t>
            </a:r>
            <a:br>
              <a:rPr lang="en-US"/>
            </a:br>
            <a:br>
              <a:rPr lang="en-US" sz="2200">
                <a:latin typeface="Agency FB" panose="020B0503020202020204" pitchFamily="34" charset="0"/>
              </a:rPr>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1077831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0" y="13498"/>
            <a:ext cx="12191999" cy="6825452"/>
          </a:xfrm>
          <a:prstGeom prst="rect">
            <a:avLst/>
          </a:prstGeom>
          <a:ln>
            <a:noFill/>
          </a:ln>
          <a:effectLst>
            <a:outerShdw blurRad="292100" dist="139700" dir="2700000" algn="tl" rotWithShape="0">
              <a:srgbClr val="333333">
                <a:alpha val="65000"/>
              </a:srgbClr>
            </a:outerShdw>
          </a:effectLst>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8" y="1120774"/>
            <a:ext cx="8861178" cy="5756263"/>
          </a:xfrm>
        </p:spPr>
        <p:txBody>
          <a:bodyPr>
            <a:normAutofit/>
          </a:bodyPr>
          <a:lstStyle/>
          <a:p>
            <a:br>
              <a:rPr lang="en-US" sz="2800" b="1" u="sng"/>
            </a:br>
            <a:br>
              <a:rPr lang="en-US" sz="2800" b="1" u="sng"/>
            </a:br>
            <a:br>
              <a:rPr lang="en-US" sz="2800" b="1" u="sng"/>
            </a:br>
            <a:br>
              <a:rPr lang="en-US" sz="2800" b="1" u="sng"/>
            </a:br>
            <a:br>
              <a:rPr lang="en-US" sz="2800" b="1" u="sng"/>
            </a:br>
            <a:r>
              <a:rPr lang="en-US" sz="2800" b="1"/>
              <a:t>		</a:t>
            </a:r>
            <a:br>
              <a:rPr lang="en-US" sz="2800" b="1" u="sng"/>
            </a:br>
            <a:br>
              <a:rPr lang="en-US" sz="1800"/>
            </a:br>
            <a:br>
              <a:rPr lang="en-US" sz="2800"/>
            </a:br>
            <a:endParaRPr lang="en-US" sz="2800" b="1" u="sng" dirty="0"/>
          </a:p>
        </p:txBody>
      </p:sp>
      <p:pic>
        <p:nvPicPr>
          <p:cNvPr id="2052" name="Picture 4" descr="7,400+ Thank You Heart Stock Photos, Pictures &amp; Royalty-Free Images -  iStock | Thank you heart kid, Thank you heart hand, Thank you heart vector">
            <a:extLst>
              <a:ext uri="{FF2B5EF4-FFF2-40B4-BE49-F238E27FC236}">
                <a16:creationId xmlns:a16="http://schemas.microsoft.com/office/drawing/2014/main" id="{B00C9703-1E92-4C29-813C-534F92094AB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81350" y="514349"/>
            <a:ext cx="5829300" cy="58211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0956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pPr algn="ctr"/>
            <a:r>
              <a:rPr lang="en-US" sz="3200"/>
              <a:t>content</a:t>
            </a:r>
            <a:endParaRPr lang="en-US" sz="3200"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1744663"/>
            <a:ext cx="3084892" cy="4046538"/>
          </a:xfrm>
        </p:spPr>
        <p:txBody>
          <a:bodyPr>
            <a:normAutofit fontScale="85000" lnSpcReduction="20000"/>
          </a:bodyPr>
          <a:lstStyle/>
          <a:p>
            <a:pPr fontAlgn="base"/>
            <a:r>
              <a:rPr lang="en-US" b="1">
                <a:latin typeface="Albertus MT Lt" pitchFamily="2" charset="0"/>
              </a:rPr>
              <a:t>Project Objective &amp; Scope</a:t>
            </a:r>
          </a:p>
          <a:p>
            <a:pPr fontAlgn="base"/>
            <a:r>
              <a:rPr lang="en-US" b="1">
                <a:latin typeface="Albertus MT Lt" pitchFamily="2" charset="0"/>
              </a:rPr>
              <a:t>Data Description</a:t>
            </a:r>
          </a:p>
          <a:p>
            <a:pPr fontAlgn="base"/>
            <a:r>
              <a:rPr lang="en-US" b="1">
                <a:latin typeface="Albertus MT Lt" pitchFamily="2" charset="0"/>
              </a:rPr>
              <a:t>Methodology</a:t>
            </a:r>
          </a:p>
          <a:p>
            <a:pPr fontAlgn="base"/>
            <a:r>
              <a:rPr lang="en-US" b="1">
                <a:latin typeface="Albertus MT Lt" pitchFamily="2" charset="0"/>
              </a:rPr>
              <a:t>Data Preprocessing</a:t>
            </a:r>
          </a:p>
          <a:p>
            <a:pPr fontAlgn="base"/>
            <a:r>
              <a:rPr lang="en-US" b="1">
                <a:latin typeface="Albertus MT Lt" pitchFamily="2" charset="0"/>
              </a:rPr>
              <a:t>Models Used</a:t>
            </a:r>
          </a:p>
          <a:p>
            <a:pPr fontAlgn="base"/>
            <a:r>
              <a:rPr lang="en-US" b="1">
                <a:latin typeface="Albertus MT Lt" pitchFamily="2" charset="0"/>
              </a:rPr>
              <a:t>Accuracy Comparison</a:t>
            </a:r>
          </a:p>
          <a:p>
            <a:pPr fontAlgn="base"/>
            <a:r>
              <a:rPr lang="en-US" b="1">
                <a:latin typeface="Albertus MT Lt" pitchFamily="2" charset="0"/>
              </a:rPr>
              <a:t>Benefits of the project</a:t>
            </a:r>
          </a:p>
          <a:p>
            <a:pPr fontAlgn="base"/>
            <a:r>
              <a:rPr lang="en-US" b="1">
                <a:latin typeface="Albertus MT Lt" pitchFamily="2" charset="0"/>
              </a:rPr>
              <a:t>Future Scope of Improvements</a:t>
            </a:r>
          </a:p>
          <a:p>
            <a:pPr>
              <a:lnSpc>
                <a:spcPct val="110000"/>
              </a:lnSpc>
            </a:pPr>
            <a:endParaRPr lang="en-US" sz="1600" dirty="0"/>
          </a:p>
        </p:txBody>
      </p:sp>
    </p:spTree>
    <p:extLst>
      <p:ext uri="{BB962C8B-B14F-4D97-AF65-F5344CB8AC3E}">
        <p14:creationId xmlns:p14="http://schemas.microsoft.com/office/powerpoint/2010/main" val="109484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2" y="14287"/>
            <a:ext cx="12192002" cy="119748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8995" y="1321308"/>
            <a:ext cx="10136330" cy="5298567"/>
          </a:xfrm>
        </p:spPr>
        <p:txBody>
          <a:bodyPr>
            <a:normAutofit/>
          </a:bodyPr>
          <a:lstStyle/>
          <a:p>
            <a:pPr algn="ctr"/>
            <a:r>
              <a:rPr lang="en-US" sz="1800" b="1" u="sng">
                <a:latin typeface="Albertus MT Lt" pitchFamily="2" charset="0"/>
              </a:rPr>
              <a:t>Project objective</a:t>
            </a:r>
            <a:r>
              <a:rPr lang="en-US" sz="1800" u="sng">
                <a:latin typeface="Albertus MT Lt" pitchFamily="2" charset="0"/>
              </a:rPr>
              <a:t>:</a:t>
            </a:r>
            <a:br>
              <a:rPr lang="en-US" sz="1800" u="sng">
                <a:latin typeface="Albertus MT Lt" pitchFamily="2" charset="0"/>
              </a:rPr>
            </a:br>
            <a:r>
              <a:rPr lang="en-US" u="sng"/>
              <a:t> </a:t>
            </a:r>
            <a:br>
              <a:rPr lang="en-US"/>
            </a:br>
            <a:r>
              <a:rPr lang="en-US" sz="2400">
                <a:latin typeface="Agency FB" panose="020B0503020202020204" pitchFamily="34" charset="0"/>
              </a:rPr>
              <a:t>Heart failure is a critical medical condition that affects numerous individuals worldwide. By leveraging the power of artificial intelligence (AI) and machine learning (ML), we can develop predictive models to identify the risk factors associated with heart failure. In this project, we will focus on the factors of age, sex, and previous diseases undergone by individuals to predict the likelihood of heart failure. </a:t>
            </a:r>
            <a:br>
              <a:rPr lang="en-US" sz="2400">
                <a:latin typeface="Agency FB" panose="020B0503020202020204" pitchFamily="34" charset="0"/>
              </a:rPr>
            </a:br>
            <a:br>
              <a:rPr lang="en-US" sz="2400">
                <a:latin typeface="Agency FB" panose="020B0503020202020204" pitchFamily="34" charset="0"/>
              </a:rPr>
            </a:br>
            <a:r>
              <a:rPr lang="en-US" sz="1800" b="1" u="sng">
                <a:latin typeface="Albertus MT" panose="020E0602030304020304" pitchFamily="34" charset="0"/>
              </a:rPr>
              <a:t>PROJECT SCOPE</a:t>
            </a:r>
            <a:r>
              <a:rPr lang="en-US" sz="1800" u="sng">
                <a:latin typeface="Albertus MT" panose="020E0602030304020304" pitchFamily="34" charset="0"/>
              </a:rPr>
              <a:t>:</a:t>
            </a:r>
            <a:br>
              <a:rPr lang="en-US" sz="1800" u="sng">
                <a:latin typeface="Albertus MT" panose="020E0602030304020304" pitchFamily="34" charset="0"/>
              </a:rPr>
            </a:br>
            <a:br>
              <a:rPr lang="en-US" sz="1800" u="sng">
                <a:latin typeface="Albertus MT" panose="020E0602030304020304" pitchFamily="34" charset="0"/>
              </a:rPr>
            </a:br>
            <a:r>
              <a:rPr lang="en-US" sz="2700">
                <a:latin typeface="Agency FB" panose="020B0503020202020204" pitchFamily="34" charset="0"/>
              </a:rPr>
              <a:t>The scope of this project encompasses the development and evaluation of an AI and ML-based heart failure analysis system. The </a:t>
            </a:r>
            <a:r>
              <a:rPr lang="en-US" sz="2400">
                <a:latin typeface="Agency FB" panose="020B0503020202020204" pitchFamily="34" charset="0"/>
              </a:rPr>
              <a:t>project w</a:t>
            </a:r>
            <a:r>
              <a:rPr lang="en-US" sz="2700">
                <a:latin typeface="Agency FB" panose="020B0503020202020204" pitchFamily="34" charset="0"/>
              </a:rPr>
              <a:t>ill focus on analyzing the relationship between age, sex, previous diseases undergon</a:t>
            </a:r>
            <a:r>
              <a:rPr lang="en-US" sz="2400">
                <a:latin typeface="Agency FB" panose="020B0503020202020204" pitchFamily="34" charset="0"/>
              </a:rPr>
              <a:t>e, and the likelihood of heart failure.</a:t>
            </a:r>
            <a:br>
              <a:rPr lang="en-US" sz="2700" u="sng">
                <a:latin typeface="Agency FB" panose="020B0503020202020204" pitchFamily="34" charset="0"/>
              </a:rPr>
            </a:br>
            <a:endParaRPr lang="en-US" sz="2700" b="1" u="sng" dirty="0">
              <a:latin typeface="Agency FB" panose="020B0503020202020204" pitchFamily="34" charset="0"/>
            </a:endParaRPr>
          </a:p>
        </p:txBody>
      </p:sp>
    </p:spTree>
    <p:extLst>
      <p:ext uri="{BB962C8B-B14F-4D97-AF65-F5344CB8AC3E}">
        <p14:creationId xmlns:p14="http://schemas.microsoft.com/office/powerpoint/2010/main" val="228971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936614"/>
            <a:ext cx="10218491" cy="2370112"/>
          </a:xfrm>
        </p:spPr>
        <p:txBody>
          <a:bodyPr>
            <a:normAutofit/>
          </a:bodyPr>
          <a:lstStyle/>
          <a:p>
            <a:r>
              <a:rPr lang="en-US" sz="2800" b="1" u="sng"/>
              <a:t>DATA DESCRIPTION</a:t>
            </a:r>
            <a:br>
              <a:rPr lang="en-US" sz="2800" b="1" u="sng"/>
            </a:br>
            <a:br>
              <a:rPr lang="en-US" sz="2800" b="1" u="sng"/>
            </a:br>
            <a:r>
              <a:rPr lang="en-US" sz="1800">
                <a:latin typeface="Agency FB" panose="020B0503020202020204" pitchFamily="34" charset="0"/>
              </a:rPr>
              <a:t>The description of the data with type and description of each Attribute is given/shown in the table.</a:t>
            </a:r>
            <a:br>
              <a:rPr lang="en-US" sz="1800">
                <a:latin typeface="Agency FB" panose="020B0503020202020204" pitchFamily="34" charset="0"/>
              </a:rPr>
            </a:br>
            <a:br>
              <a:rPr lang="en-US" sz="1800"/>
            </a:br>
            <a:br>
              <a:rPr lang="en-US" sz="2800"/>
            </a:br>
            <a:endParaRPr lang="en-US" sz="2800" b="1" u="sng" dirty="0"/>
          </a:p>
        </p:txBody>
      </p:sp>
      <p:pic>
        <p:nvPicPr>
          <p:cNvPr id="7" name="Picture 6">
            <a:extLst>
              <a:ext uri="{FF2B5EF4-FFF2-40B4-BE49-F238E27FC236}">
                <a16:creationId xmlns:a16="http://schemas.microsoft.com/office/drawing/2014/main" id="{67D15623-8763-46B0-AF5D-E31E2774B556}"/>
              </a:ext>
            </a:extLst>
          </p:cNvPr>
          <p:cNvPicPr>
            <a:picLocks noChangeAspect="1"/>
          </p:cNvPicPr>
          <p:nvPr/>
        </p:nvPicPr>
        <p:blipFill>
          <a:blip r:embed="rId5"/>
          <a:stretch>
            <a:fillRect/>
          </a:stretch>
        </p:blipFill>
        <p:spPr>
          <a:xfrm>
            <a:off x="3002300" y="2496616"/>
            <a:ext cx="6544588" cy="424442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335113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936614"/>
            <a:ext cx="10218491" cy="5503874"/>
          </a:xfrm>
        </p:spPr>
        <p:txBody>
          <a:bodyPr>
            <a:normAutofit fontScale="90000"/>
          </a:bodyPr>
          <a:lstStyle/>
          <a:p>
            <a:r>
              <a:rPr lang="en-US" sz="2800" b="1" u="sng"/>
              <a:t>methodology</a:t>
            </a:r>
            <a:br>
              <a:rPr lang="en-US" sz="2800" b="1" u="sng"/>
            </a:br>
            <a:br>
              <a:rPr lang="en-US" sz="2800" b="1" u="sng"/>
            </a:br>
            <a:r>
              <a:rPr lang="en-US" sz="2200" b="1">
                <a:latin typeface="Agency FB" panose="020B0503020202020204" pitchFamily="34" charset="0"/>
              </a:rPr>
              <a:t>1)Split the data into features and target variable</a:t>
            </a:r>
            <a:br>
              <a:rPr lang="en-US" sz="2200">
                <a:latin typeface="Agency FB" panose="020B0503020202020204" pitchFamily="34" charset="0"/>
              </a:rPr>
            </a:br>
            <a:r>
              <a:rPr lang="en-US" sz="2200" b="1">
                <a:latin typeface="Agency FB" panose="020B0503020202020204" pitchFamily="34" charset="0"/>
              </a:rPr>
              <a:t> </a:t>
            </a:r>
            <a:br>
              <a:rPr lang="en-US" sz="2200">
                <a:latin typeface="Agency FB" panose="020B0503020202020204" pitchFamily="34" charset="0"/>
              </a:rPr>
            </a:br>
            <a:r>
              <a:rPr lang="en-US" sz="2200" b="1">
                <a:latin typeface="Agency FB" panose="020B0503020202020204" pitchFamily="34" charset="0"/>
              </a:rPr>
              <a:t>2) Split the data into training and testing sets</a:t>
            </a:r>
            <a:br>
              <a:rPr lang="en-US" sz="2200">
                <a:latin typeface="Agency FB" panose="020B0503020202020204" pitchFamily="34" charset="0"/>
              </a:rPr>
            </a:br>
            <a:r>
              <a:rPr lang="en-US" sz="2200" b="1">
                <a:latin typeface="Agency FB" panose="020B0503020202020204" pitchFamily="34" charset="0"/>
              </a:rPr>
              <a:t> </a:t>
            </a:r>
            <a:br>
              <a:rPr lang="en-US" sz="2200">
                <a:latin typeface="Agency FB" panose="020B0503020202020204" pitchFamily="34" charset="0"/>
              </a:rPr>
            </a:br>
            <a:r>
              <a:rPr lang="en-US" sz="2200" b="1">
                <a:latin typeface="Agency FB" panose="020B0503020202020204" pitchFamily="34" charset="0"/>
              </a:rPr>
              <a:t>3)Initialize models</a:t>
            </a:r>
            <a:br>
              <a:rPr lang="en-US" sz="2200">
                <a:latin typeface="Agency FB" panose="020B0503020202020204" pitchFamily="34" charset="0"/>
              </a:rPr>
            </a:br>
            <a:r>
              <a:rPr lang="en-US" sz="2200" b="1">
                <a:latin typeface="Agency FB" panose="020B0503020202020204" pitchFamily="34" charset="0"/>
              </a:rPr>
              <a:t> </a:t>
            </a:r>
            <a:br>
              <a:rPr lang="en-US" sz="2200">
                <a:latin typeface="Agency FB" panose="020B0503020202020204" pitchFamily="34" charset="0"/>
              </a:rPr>
            </a:br>
            <a:r>
              <a:rPr lang="en-US" sz="2200" b="1">
                <a:latin typeface="Agency FB" panose="020B0503020202020204" pitchFamily="34" charset="0"/>
              </a:rPr>
              <a:t>4) Train models</a:t>
            </a:r>
            <a:br>
              <a:rPr lang="en-US" sz="2200">
                <a:latin typeface="Agency FB" panose="020B0503020202020204" pitchFamily="34" charset="0"/>
              </a:rPr>
            </a:br>
            <a:r>
              <a:rPr lang="en-US" sz="2200" b="1">
                <a:latin typeface="Agency FB" panose="020B0503020202020204" pitchFamily="34" charset="0"/>
              </a:rPr>
              <a:t> </a:t>
            </a:r>
            <a:br>
              <a:rPr lang="en-US" sz="2200">
                <a:latin typeface="Agency FB" panose="020B0503020202020204" pitchFamily="34" charset="0"/>
              </a:rPr>
            </a:br>
            <a:r>
              <a:rPr lang="en-US" sz="2200" b="1">
                <a:latin typeface="Agency FB" panose="020B0503020202020204" pitchFamily="34" charset="0"/>
              </a:rPr>
              <a:t>5)Make predictions</a:t>
            </a:r>
            <a:br>
              <a:rPr lang="en-US" sz="2200">
                <a:latin typeface="Agency FB" panose="020B0503020202020204" pitchFamily="34" charset="0"/>
              </a:rPr>
            </a:br>
            <a:r>
              <a:rPr lang="en-US" sz="2200" b="1">
                <a:latin typeface="Agency FB" panose="020B0503020202020204" pitchFamily="34" charset="0"/>
              </a:rPr>
              <a:t> </a:t>
            </a:r>
            <a:br>
              <a:rPr lang="en-US" sz="2200">
                <a:latin typeface="Agency FB" panose="020B0503020202020204" pitchFamily="34" charset="0"/>
              </a:rPr>
            </a:br>
            <a:r>
              <a:rPr lang="en-US" sz="2200" b="1">
                <a:latin typeface="Agency FB" panose="020B0503020202020204" pitchFamily="34" charset="0"/>
              </a:rPr>
              <a:t>6)Calculate accuracy score</a:t>
            </a:r>
            <a:br>
              <a:rPr lang="en-US" sz="2200">
                <a:latin typeface="Agency FB" panose="020B0503020202020204" pitchFamily="34" charset="0"/>
              </a:rPr>
            </a:br>
            <a:r>
              <a:rPr lang="en-US" sz="2200" b="1">
                <a:latin typeface="Agency FB" panose="020B0503020202020204" pitchFamily="34" charset="0"/>
              </a:rPr>
              <a:t> </a:t>
            </a:r>
            <a:br>
              <a:rPr lang="en-US" sz="2200">
                <a:latin typeface="Agency FB" panose="020B0503020202020204" pitchFamily="34" charset="0"/>
              </a:rPr>
            </a:br>
            <a:r>
              <a:rPr lang="en-US" sz="2200" b="1">
                <a:latin typeface="Agency FB" panose="020B0503020202020204" pitchFamily="34" charset="0"/>
              </a:rPr>
              <a:t>7)Create a bar graph to compare accuracies</a:t>
            </a:r>
            <a:br>
              <a:rPr lang="en-US">
                <a:latin typeface="Agency FB" panose="020B0503020202020204" pitchFamily="34" charset="0"/>
              </a:rPr>
            </a:br>
            <a:br>
              <a:rPr lang="en-US" sz="1800">
                <a:latin typeface="Agency FB" panose="020B0503020202020204" pitchFamily="34" charset="0"/>
              </a:rPr>
            </a:br>
            <a:br>
              <a:rPr lang="en-US" sz="2800">
                <a:latin typeface="Agency FB" panose="020B0503020202020204" pitchFamily="34" charset="0"/>
              </a:rPr>
            </a:br>
            <a:endParaRPr lang="en-US" sz="2800" b="1" u="sng" dirty="0">
              <a:latin typeface="Agency FB" panose="020B0503020202020204" pitchFamily="34" charset="0"/>
            </a:endParaRPr>
          </a:p>
        </p:txBody>
      </p:sp>
    </p:spTree>
    <p:extLst>
      <p:ext uri="{BB962C8B-B14F-4D97-AF65-F5344CB8AC3E}">
        <p14:creationId xmlns:p14="http://schemas.microsoft.com/office/powerpoint/2010/main" val="513987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700130" y="936614"/>
            <a:ext cx="8506158" cy="2370112"/>
          </a:xfrm>
        </p:spPr>
        <p:txBody>
          <a:bodyPr>
            <a:normAutofit/>
          </a:bodyPr>
          <a:lstStyle/>
          <a:p>
            <a:r>
              <a:rPr lang="en-US" sz="2800" b="1" u="sng"/>
              <a:t>DATA preprocessing</a:t>
            </a:r>
            <a:br>
              <a:rPr lang="en-US" sz="2800" b="1" u="sng"/>
            </a:br>
            <a:br>
              <a:rPr lang="en-US" sz="2800" b="1" u="sng"/>
            </a:br>
            <a:br>
              <a:rPr lang="en-US" sz="1800">
                <a:latin typeface="Agency FB" panose="020B0503020202020204" pitchFamily="34" charset="0"/>
              </a:rPr>
            </a:br>
            <a:br>
              <a:rPr lang="en-US" sz="1800"/>
            </a:br>
            <a:br>
              <a:rPr lang="en-US" sz="2800"/>
            </a:br>
            <a:endParaRPr lang="en-US" sz="2800" b="1" u="sng" dirty="0"/>
          </a:p>
        </p:txBody>
      </p:sp>
      <p:pic>
        <p:nvPicPr>
          <p:cNvPr id="63" name="Picture 62">
            <a:extLst>
              <a:ext uri="{FF2B5EF4-FFF2-40B4-BE49-F238E27FC236}">
                <a16:creationId xmlns:a16="http://schemas.microsoft.com/office/drawing/2014/main" id="{3C4CECBE-5193-40A6-BAAA-55F7C02F28A9}"/>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5288" y="1651183"/>
            <a:ext cx="4286250" cy="3786004"/>
          </a:xfrm>
          <a:prstGeom prst="rect">
            <a:avLst/>
          </a:prstGeom>
          <a:noFill/>
          <a:ln>
            <a:noFill/>
          </a:ln>
        </p:spPr>
      </p:pic>
      <p:pic>
        <p:nvPicPr>
          <p:cNvPr id="64" name="Picture 63">
            <a:extLst>
              <a:ext uri="{FF2B5EF4-FFF2-40B4-BE49-F238E27FC236}">
                <a16:creationId xmlns:a16="http://schemas.microsoft.com/office/drawing/2014/main" id="{B3FB05C5-7729-4155-963D-5E542E0AE480}"/>
              </a:ext>
            </a:extLst>
          </p:cNvPr>
          <p:cNvPicPr/>
          <p:nvPr/>
        </p:nvPicPr>
        <p:blipFill>
          <a:blip r:embed="rId6">
            <a:extLst>
              <a:ext uri="{28A0092B-C50C-407E-A947-70E740481C1C}">
                <a14:useLocalDpi xmlns:a14="http://schemas.microsoft.com/office/drawing/2010/main" val="0"/>
              </a:ext>
            </a:extLst>
          </a:blip>
          <a:stretch>
            <a:fillRect/>
          </a:stretch>
        </p:blipFill>
        <p:spPr>
          <a:xfrm>
            <a:off x="4488635" y="1620838"/>
            <a:ext cx="4571999" cy="2678925"/>
          </a:xfrm>
          <a:prstGeom prst="rect">
            <a:avLst/>
          </a:prstGeom>
        </p:spPr>
      </p:pic>
      <p:pic>
        <p:nvPicPr>
          <p:cNvPr id="65" name="Picture 64">
            <a:extLst>
              <a:ext uri="{FF2B5EF4-FFF2-40B4-BE49-F238E27FC236}">
                <a16:creationId xmlns:a16="http://schemas.microsoft.com/office/drawing/2014/main" id="{37761C87-2C70-4F88-8F7C-B5112A7D735F}"/>
              </a:ext>
            </a:extLst>
          </p:cNvPr>
          <p:cNvPicPr/>
          <p:nvPr/>
        </p:nvPicPr>
        <p:blipFill>
          <a:blip r:embed="rId7">
            <a:extLst>
              <a:ext uri="{28A0092B-C50C-407E-A947-70E740481C1C}">
                <a14:useLocalDpi xmlns:a14="http://schemas.microsoft.com/office/drawing/2010/main" val="0"/>
              </a:ext>
            </a:extLst>
          </a:blip>
          <a:stretch>
            <a:fillRect/>
          </a:stretch>
        </p:blipFill>
        <p:spPr>
          <a:xfrm>
            <a:off x="4496325" y="4428755"/>
            <a:ext cx="4042942" cy="2102589"/>
          </a:xfrm>
          <a:prstGeom prst="rect">
            <a:avLst/>
          </a:prstGeom>
        </p:spPr>
      </p:pic>
      <p:pic>
        <p:nvPicPr>
          <p:cNvPr id="3" name="Picture 2">
            <a:extLst>
              <a:ext uri="{FF2B5EF4-FFF2-40B4-BE49-F238E27FC236}">
                <a16:creationId xmlns:a16="http://schemas.microsoft.com/office/drawing/2014/main" id="{E131279B-0214-4488-A2CF-56FD38F551DA}"/>
              </a:ext>
            </a:extLst>
          </p:cNvPr>
          <p:cNvPicPr>
            <a:picLocks noChangeAspect="1"/>
          </p:cNvPicPr>
          <p:nvPr/>
        </p:nvPicPr>
        <p:blipFill>
          <a:blip r:embed="rId8"/>
          <a:stretch>
            <a:fillRect/>
          </a:stretch>
        </p:blipFill>
        <p:spPr>
          <a:xfrm>
            <a:off x="8755237" y="4736361"/>
            <a:ext cx="3379613" cy="2102589"/>
          </a:xfrm>
          <a:prstGeom prst="rect">
            <a:avLst/>
          </a:prstGeom>
        </p:spPr>
      </p:pic>
      <p:pic>
        <p:nvPicPr>
          <p:cNvPr id="5" name="Picture 4">
            <a:extLst>
              <a:ext uri="{FF2B5EF4-FFF2-40B4-BE49-F238E27FC236}">
                <a16:creationId xmlns:a16="http://schemas.microsoft.com/office/drawing/2014/main" id="{FB27EA95-4582-4947-B632-7F2EA0AE8D6C}"/>
              </a:ext>
            </a:extLst>
          </p:cNvPr>
          <p:cNvPicPr>
            <a:picLocks noChangeAspect="1"/>
          </p:cNvPicPr>
          <p:nvPr/>
        </p:nvPicPr>
        <p:blipFill>
          <a:blip r:embed="rId9"/>
          <a:stretch>
            <a:fillRect/>
          </a:stretch>
        </p:blipFill>
        <p:spPr>
          <a:xfrm>
            <a:off x="9201152" y="3524870"/>
            <a:ext cx="2984043" cy="1079086"/>
          </a:xfrm>
          <a:prstGeom prst="rect">
            <a:avLst/>
          </a:prstGeom>
        </p:spPr>
      </p:pic>
      <p:pic>
        <p:nvPicPr>
          <p:cNvPr id="6" name="Picture 5">
            <a:extLst>
              <a:ext uri="{FF2B5EF4-FFF2-40B4-BE49-F238E27FC236}">
                <a16:creationId xmlns:a16="http://schemas.microsoft.com/office/drawing/2014/main" id="{4AA88D48-8479-4BC7-B9A7-6ADEA203D887}"/>
              </a:ext>
            </a:extLst>
          </p:cNvPr>
          <p:cNvPicPr>
            <a:picLocks noChangeAspect="1"/>
          </p:cNvPicPr>
          <p:nvPr/>
        </p:nvPicPr>
        <p:blipFill>
          <a:blip r:embed="rId10"/>
          <a:stretch>
            <a:fillRect/>
          </a:stretch>
        </p:blipFill>
        <p:spPr>
          <a:xfrm>
            <a:off x="9159910" y="1658938"/>
            <a:ext cx="3025285" cy="1719506"/>
          </a:xfrm>
          <a:prstGeom prst="rect">
            <a:avLst/>
          </a:prstGeom>
        </p:spPr>
      </p:pic>
    </p:spTree>
    <p:extLst>
      <p:ext uri="{BB962C8B-B14F-4D97-AF65-F5344CB8AC3E}">
        <p14:creationId xmlns:p14="http://schemas.microsoft.com/office/powerpoint/2010/main" val="710156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936613"/>
            <a:ext cx="10218491" cy="5591777"/>
          </a:xfrm>
        </p:spPr>
        <p:txBody>
          <a:bodyPr>
            <a:normAutofit fontScale="90000"/>
          </a:bodyPr>
          <a:lstStyle/>
          <a:p>
            <a:r>
              <a:rPr lang="en-US" sz="2800" b="1" u="sng"/>
              <a:t>Models used</a:t>
            </a:r>
            <a:br>
              <a:rPr lang="en-US" sz="2800" b="1" u="sng"/>
            </a:br>
            <a:br>
              <a:rPr lang="en-US" sz="2800" b="1" u="sng"/>
            </a:br>
            <a:br>
              <a:rPr lang="en-US" sz="2800" b="1" u="sng"/>
            </a:br>
            <a:r>
              <a:rPr lang="en-US" sz="3100">
                <a:latin typeface="Albertus MT Lt" pitchFamily="2" charset="0"/>
              </a:rPr>
              <a:t>The Machine Learning models used for this project are:</a:t>
            </a:r>
            <a:br>
              <a:rPr lang="en-US" sz="3100">
                <a:latin typeface="Albertus MT Lt" pitchFamily="2" charset="0"/>
              </a:rPr>
            </a:br>
            <a:br>
              <a:rPr lang="en-US" sz="3100">
                <a:latin typeface="Albertus MT Lt" pitchFamily="2" charset="0"/>
              </a:rPr>
            </a:br>
            <a:r>
              <a:rPr lang="en-US" sz="3100">
                <a:latin typeface="Albertus MT Lt" pitchFamily="2" charset="0"/>
              </a:rPr>
              <a:t>1) randomforest classifier</a:t>
            </a:r>
            <a:br>
              <a:rPr lang="en-US" sz="3100">
                <a:latin typeface="Albertus MT Lt" pitchFamily="2" charset="0"/>
              </a:rPr>
            </a:br>
            <a:br>
              <a:rPr lang="en-US" sz="3100"/>
            </a:br>
            <a:r>
              <a:rPr lang="en-US" sz="3100"/>
              <a:t>2) Regression ( Logistic )</a:t>
            </a:r>
            <a:br>
              <a:rPr lang="en-US" sz="3100"/>
            </a:br>
            <a:br>
              <a:rPr lang="en-US" sz="3100"/>
            </a:br>
            <a:r>
              <a:rPr lang="en-US" sz="3100"/>
              <a:t>3) Decision Tree</a:t>
            </a:r>
            <a:br>
              <a:rPr lang="en-US" sz="3100"/>
            </a:br>
            <a:br>
              <a:rPr lang="en-US" sz="2800" b="1" u="sng"/>
            </a:br>
            <a:br>
              <a:rPr lang="en-US" sz="2800" b="1" u="sng"/>
            </a:br>
            <a:br>
              <a:rPr lang="en-US" sz="2800"/>
            </a:br>
            <a:endParaRPr lang="en-US" sz="2800" b="1" u="sng" dirty="0"/>
          </a:p>
        </p:txBody>
      </p:sp>
      <mc:AlternateContent xmlns:mc="http://schemas.openxmlformats.org/markup-compatibility/2006">
        <mc:Choice xmlns:am3d="http://schemas.microsoft.com/office/drawing/2017/model3d" Requires="am3d">
          <p:graphicFrame>
            <p:nvGraphicFramePr>
              <p:cNvPr id="3" name="3D Model 2" descr="Head With Gears">
                <a:extLst>
                  <a:ext uri="{FF2B5EF4-FFF2-40B4-BE49-F238E27FC236}">
                    <a16:creationId xmlns:a16="http://schemas.microsoft.com/office/drawing/2014/main" id="{A03AB36E-68D1-458A-9233-F294EB62912A}"/>
                  </a:ext>
                </a:extLst>
              </p:cNvPr>
              <p:cNvGraphicFramePr>
                <a:graphicFrameLocks noChangeAspect="1"/>
              </p:cNvGraphicFramePr>
              <p:nvPr>
                <p:extLst>
                  <p:ext uri="{D42A27DB-BD31-4B8C-83A1-F6EECF244321}">
                    <p14:modId xmlns:p14="http://schemas.microsoft.com/office/powerpoint/2010/main" val="3526947712"/>
                  </p:ext>
                </p:extLst>
              </p:nvPr>
            </p:nvGraphicFramePr>
            <p:xfrm>
              <a:off x="8206484" y="2701351"/>
              <a:ext cx="3571178" cy="3922273"/>
            </p:xfrm>
            <a:graphic>
              <a:graphicData uri="http://schemas.microsoft.com/office/drawing/2017/model3d">
                <am3d:model3d r:embed="rId5">
                  <am3d:spPr>
                    <a:xfrm>
                      <a:off x="0" y="0"/>
                      <a:ext cx="3571178" cy="3922273"/>
                    </a:xfrm>
                    <a:prstGeom prst="rect">
                      <a:avLst/>
                    </a:prstGeom>
                  </am3d:spPr>
                  <am3d:camera>
                    <am3d:pos x="0" y="0" z="62689370"/>
                    <am3d:up dx="0" dy="36000000" dz="0"/>
                    <am3d:lookAt x="0" y="0" z="0"/>
                    <am3d:perspective fov="2700000"/>
                  </am3d:camera>
                  <am3d:trans>
                    <am3d:meterPerModelUnit n="119171" d="1000000"/>
                    <am3d:preTrans dx="-164765" dy="-18081215" dz="-21786"/>
                    <am3d:scale>
                      <am3d:sx n="1000000" d="1000000"/>
                      <am3d:sy n="1000000" d="1000000"/>
                      <am3d:sz n="1000000" d="1000000"/>
                    </am3d:scale>
                    <am3d:rot ax="1004716" ay="446651" az="133928"/>
                    <am3d:postTrans dx="0" dy="0" dz="0"/>
                  </am3d:trans>
                  <am3d:raster rName="Office3DRenderer" rVer="16.0.8326">
                    <am3d:blip r:embed="rId6"/>
                  </am3d:raster>
                  <am3d:objViewport viewportSz="541866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Head With Gears">
                <a:extLst>
                  <a:ext uri="{FF2B5EF4-FFF2-40B4-BE49-F238E27FC236}">
                    <a16:creationId xmlns:a16="http://schemas.microsoft.com/office/drawing/2014/main" id="{A03AB36E-68D1-458A-9233-F294EB62912A}"/>
                  </a:ext>
                </a:extLst>
              </p:cNvPr>
              <p:cNvPicPr>
                <a:picLocks noGrp="1" noRot="1" noChangeAspect="1" noMove="1" noResize="1" noEditPoints="1" noAdjustHandles="1" noChangeArrowheads="1" noChangeShapeType="1" noCrop="1"/>
              </p:cNvPicPr>
              <p:nvPr/>
            </p:nvPicPr>
            <p:blipFill>
              <a:blip r:embed="rId6"/>
              <a:stretch>
                <a:fillRect/>
              </a:stretch>
            </p:blipFill>
            <p:spPr>
              <a:xfrm>
                <a:off x="8206484" y="2701351"/>
                <a:ext cx="3571178" cy="3922273"/>
              </a:xfrm>
              <a:prstGeom prst="rect">
                <a:avLst/>
              </a:prstGeom>
            </p:spPr>
          </p:pic>
        </mc:Fallback>
      </mc:AlternateContent>
    </p:spTree>
    <p:extLst>
      <p:ext uri="{BB962C8B-B14F-4D97-AF65-F5344CB8AC3E}">
        <p14:creationId xmlns:p14="http://schemas.microsoft.com/office/powerpoint/2010/main" val="133964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5"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000"/>
                                        <p:tgtEl>
                                          <p:spTgt spid="3"/>
                                        </p:tgtEl>
                                      </p:cBhvr>
                                    </p:animEffect>
                                    <p:anim calcmode="lin" valueType="num">
                                      <p:cBhvr>
                                        <p:cTn id="13" dur="2000" fill="hold"/>
                                        <p:tgtEl>
                                          <p:spTgt spid="3"/>
                                        </p:tgtEl>
                                        <p:attrNameLst>
                                          <p:attrName>ppt_w</p:attrName>
                                        </p:attrNameLst>
                                      </p:cBhvr>
                                      <p:tavLst>
                                        <p:tav tm="0" fmla="#ppt_w*sin(2.5*pi*$)">
                                          <p:val>
                                            <p:fltVal val="0"/>
                                          </p:val>
                                        </p:tav>
                                        <p:tav tm="100000">
                                          <p:val>
                                            <p:fltVal val="1"/>
                                          </p:val>
                                        </p:tav>
                                      </p:tavLst>
                                    </p:anim>
                                    <p:anim calcmode="lin" valueType="num">
                                      <p:cBhvr>
                                        <p:cTn id="14" dur="2000" fill="hold"/>
                                        <p:tgtEl>
                                          <p:spTgt spid="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936614"/>
            <a:ext cx="10218491" cy="5902336"/>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u="sng"/>
              <a:t>RANDOMFOREST CLASSIFIER:</a:t>
            </a:r>
            <a:br>
              <a:rPr lang="en-US" sz="2800" b="1" u="sng"/>
            </a:br>
            <a:r>
              <a:rPr lang="en-US" sz="3100">
                <a:latin typeface="Agency FB" panose="020B0503020202020204" pitchFamily="34" charset="0"/>
              </a:rPr>
              <a:t>Random forest classifiers are called "random forests" because they are composed of multiple decision trees, and each tree is built using a random subset of the training data and a random subset of the features. This randomness helps to reduce overfitting and improve generalization.</a:t>
            </a:r>
            <a:br>
              <a:rPr lang="en-US" sz="3100">
                <a:latin typeface="Agency FB" panose="020B0503020202020204" pitchFamily="34" charset="0"/>
              </a:rPr>
            </a:br>
            <a:br>
              <a:rPr lang="en-US" sz="3100">
                <a:latin typeface="Agency FB" panose="020B0503020202020204" pitchFamily="34" charset="0"/>
              </a:rPr>
            </a:br>
            <a:br>
              <a:rPr lang="en-US" sz="3100">
                <a:latin typeface="Agency FB" panose="020B0503020202020204" pitchFamily="34" charset="0"/>
              </a:rPr>
            </a:br>
            <a:r>
              <a:rPr lang="en-US" sz="3100">
                <a:latin typeface="Agency FB" panose="020B0503020202020204" pitchFamily="34" charset="0"/>
              </a:rPr>
              <a:t>The basic idea behind a random forest classifier is to combine the predictions of multiple decision trees to make a final prediction. Each decision tree in the random forest is trained independently on a different subset of the training data. During the training process, at each node of a decision tree, a random subset of features is considered for splitting, and the best split is chosen based on certain criteria (such as Gini impurity or information gain).</a:t>
            </a:r>
            <a:br>
              <a:rPr lang="en-US"/>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3094175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936614"/>
            <a:ext cx="10218491" cy="5902336"/>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u="sng"/>
              <a:t>logistic regression:</a:t>
            </a:r>
            <a:br>
              <a:rPr lang="en-US" sz="2800" b="1" u="sng"/>
            </a:br>
            <a:r>
              <a:rPr lang="en-US" sz="3100">
                <a:latin typeface="Agency FB" panose="020B0503020202020204" pitchFamily="34" charset="0"/>
              </a:rPr>
              <a:t>Linear regression is a statistical modeling technique used to establish a relationship between a dependent variable and one or more independent variables. It assumes a linear relationship between the variables and aims to find the best-fit line that represents the relationship.</a:t>
            </a:r>
            <a:br>
              <a:rPr lang="en-US" sz="3100">
                <a:latin typeface="Agency FB" panose="020B0503020202020204" pitchFamily="34" charset="0"/>
              </a:rPr>
            </a:br>
            <a:br>
              <a:rPr lang="en-US" sz="3100">
                <a:latin typeface="Agency FB" panose="020B0503020202020204" pitchFamily="34" charset="0"/>
              </a:rPr>
            </a:br>
            <a:br>
              <a:rPr lang="en-US" sz="3100">
                <a:latin typeface="Agency FB" panose="020B0503020202020204" pitchFamily="34" charset="0"/>
              </a:rPr>
            </a:br>
            <a:r>
              <a:rPr lang="en-US" sz="3100">
                <a:latin typeface="Agency FB" panose="020B0503020202020204" pitchFamily="34" charset="0"/>
              </a:rPr>
              <a:t>The goal of linear regression is to find the equation of a straight line that minimizes the sum of the squared differences between the actual values of the dependent variable and the predicted values by the linear model. This process is known as "fitting the line" or "training the model."</a:t>
            </a:r>
            <a:br>
              <a:rPr lang="en-US"/>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2054309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1372</Words>
  <Application>Microsoft Office PowerPoint</Application>
  <PresentationFormat>Widescreen</PresentationFormat>
  <Paragraphs>27</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Agency FB</vt:lpstr>
      <vt:lpstr>Albertus MT</vt:lpstr>
      <vt:lpstr>Albertus MT Lt</vt:lpstr>
      <vt:lpstr>Arial</vt:lpstr>
      <vt:lpstr>Calibri</vt:lpstr>
      <vt:lpstr>Tw Cen MT</vt:lpstr>
      <vt:lpstr>Circuit</vt:lpstr>
      <vt:lpstr>HEART FAILURE ANALYSIS</vt:lpstr>
      <vt:lpstr>content</vt:lpstr>
      <vt:lpstr>Project objective:   Heart failure is a critical medical condition that affects numerous individuals worldwide. By leveraging the power of artificial intelligence (AI) and machine learning (ML), we can develop predictive models to identify the risk factors associated with heart failure. In this project, we will focus on the factors of age, sex, and previous diseases undergone by individuals to predict the likelihood of heart failure.   PROJECT SCOPE:  The scope of this project encompasses the development and evaluation of an AI and ML-based heart failure analysis system. The project will focus on analyzing the relationship between age, sex, previous diseases undergone, and the likelihood of heart failure. </vt:lpstr>
      <vt:lpstr>DATA DESCRIPTION  The description of the data with type and description of each Attribute is given/shown in the table.   </vt:lpstr>
      <vt:lpstr>methodology  1)Split the data into features and target variable   2) Split the data into training and testing sets   3)Initialize models   4) Train models   5)Make predictions   6)Calculate accuracy score   7)Create a bar graph to compare accuracies   </vt:lpstr>
      <vt:lpstr>DATA preprocessing     </vt:lpstr>
      <vt:lpstr>Models used   The Machine Learning models used for this project are:  1) randomforest classifier  2) Regression ( Logistic )  3) Decision Tree    </vt:lpstr>
      <vt:lpstr>     RANDOMFOREST CLASSIFIER: Random forest classifiers are called "random forests" because they are composed of multiple decision trees, and each tree is built using a random subset of the training data and a random subset of the features. This randomness helps to reduce overfitting and improve generalization.   The basic idea behind a random forest classifier is to combine the predictions of multiple decision trees to make a final prediction. Each decision tree in the random forest is trained independently on a different subset of the training data. During the training process, at each node of a decision tree, a random subset of features is considered for splitting, and the best split is chosen based on certain criteria (such as Gini impurity or information gain).      </vt:lpstr>
      <vt:lpstr>     logistic regression: Linear regression is a statistical modeling technique used to establish a relationship between a dependent variable and one or more independent variables. It assumes a linear relationship between the variables and aims to find the best-fit line that represents the relationship.   The goal of linear regression is to find the equation of a straight line that minimizes the sum of the squared differences between the actual values of the dependent variable and the predicted values by the linear model. This process is known as "fitting the line" or "training the model."      </vt:lpstr>
      <vt:lpstr>     logistic regression: The equation of a simple linear regression model with one independent variable can be represented as:   Y = β0 + β1*X   where: - Y represents the dependent variable - X represents the independent variable - β0 is the y-intercept (the value of Y when X is 0) - β1 is the slope (the change in Y per unit change in X)      </vt:lpstr>
      <vt:lpstr>     decision tree A decision tree is a supervised machine learning algorithm that is commonly used for both classification and regression tasks. It is a flowchart-like structure where each internal node represents a test on a feature, each branch represents the outcome of the test, and each leaf node represents a class label or a value.  1. Decision Nodes: Internal nodes in a decision tree represent decisions or tests based on the feature values. The test at each node splits the data into two or more branches, leading to different paths in the tree based on the outcomes of the test.   2. Leaf Nodes: Leaf nodes in a decision tree represent the final predicted class label or the predicted value for a given input. They are the endpoints of the decision process.       </vt:lpstr>
      <vt:lpstr>     ACCURACY COMPARISION Comparing different model accuracies and visualizing them in a bar graph can provide valuable insights and help in decision-making. The bar plot when three data model accuracies are compared is as follows:        </vt:lpstr>
      <vt:lpstr>     Benefits of this project:  1)Early Detection: Early detection of heart failure risk factors can enable timely interventions and treatments, potentially preventing or mitigating the severity of the condition.  2) Improved Accuracy: Machine learning models can analyze a wide range of patient data and identify complex patterns that may not be immediately apparent to human observers. By leveraging advanced algorithms, machine learning can provide more accurate predictions and risk assessments for heart failure.   3) Personalized Medicine: Machine learning algorithms can take into account individual patient characteristics, such as age, gender, medical history, and lifestyle factors, to create personalized models. These models can predict the likelihood of heart failure and provide tailored treatment recommendations. Personalized medicine can improve patient outcomes by considering specific factors that influence heart failure risk and response to different treatment strategies.  Overall, machine learning in heart failure analysis has the potential to improve patient outcomes, optimize resource allocation, and drive advancements in cardiac healthcare by providing accurate predictions, personalized interventions, and valuable research insights.          </vt:lpstr>
      <vt:lpstr>       future scope of improvements Heart failure analysis is an important area of research and has several potential future scope of improvements. Here are a few areas that can be explored for enhancing heart failure analysis:   1. Advanced Machine Learning Techniques: Applying more advanced machine learning algorithms and techniques can improve the accuracy and predictive power of heart failure analysis. For example, deep learning models, such as convolutional neural networks (CNNs) or recurrent neural networks (RNNs), can be explored to extract more intricate patterns and temporal dependencies in heart failure data.  Real-Time Monitoring and Alert Systems: Developing real-time monitoring systems that leverage wearable devices and Internet of Things (IoT) technologies can enable continuous tracking of heart failure patients. These systems can provide timely alerts, detect early signs of deterioration, and facilitate proactive interventions to prevent adverse events.        </vt:lpstr>
      <vt:lpstr>       future scope of improvements  Feature Engineering and Selection: Developing innovative feature engineering and feature selection techniques can help identify the most relevant and informative features for heart failure analysis. This can involve incorporating domain knowledge, exploring new biomarkers or imaging features, or utilizing feature selection algorithms to automatically identify the most predictive features.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2023-07-07T09:46:35Z</dcterms:created>
  <dcterms:modified xsi:type="dcterms:W3CDTF">2023-07-30T14:00:58Z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